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1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70" r:id="rId12"/>
    <p:sldId id="273" r:id="rId13"/>
    <p:sldId id="265" r:id="rId14"/>
    <p:sldId id="266" r:id="rId15"/>
    <p:sldId id="274" r:id="rId16"/>
    <p:sldId id="267" r:id="rId17"/>
    <p:sldId id="268" r:id="rId18"/>
    <p:sldId id="269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8/19/2019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9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9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9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9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5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5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9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sens.co.uk/registration.php" TargetMode="External" /><Relationship Id="rId1" Type="http://schemas.openxmlformats.org/officeDocument/2006/relationships/slideLayout" Target="../slideLayouts/slideLayout3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9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9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9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9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9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9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9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34">
            <a:extLst>
              <a:ext uri="{FF2B5EF4-FFF2-40B4-BE49-F238E27FC236}">
                <a16:creationId xmlns:a16="http://schemas.microsoft.com/office/drawing/2014/main" id="{CE2313CB-AD5A-4ABF-8017-2F3888D07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36">
            <a:extLst>
              <a:ext uri="{FF2B5EF4-FFF2-40B4-BE49-F238E27FC236}">
                <a16:creationId xmlns:a16="http://schemas.microsoft.com/office/drawing/2014/main" id="{FDE009D9-E9CB-4EBB-A0C6-C345F8495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EAEC92-F380-4DDF-8152-B816BF6EF1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6729" y="4459039"/>
            <a:ext cx="8643011" cy="551528"/>
          </a:xfrm>
        </p:spPr>
        <p:txBody>
          <a:bodyPr>
            <a:normAutofit/>
          </a:bodyPr>
          <a:lstStyle/>
          <a:p>
            <a:r>
              <a:rPr lang="en-GB" sz="3600"/>
              <a:t>Welcome to essens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D4F8AF-E2E2-4627-AF29-4CA6D37698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6729" y="5016709"/>
            <a:ext cx="8643011" cy="457219"/>
          </a:xfrm>
        </p:spPr>
        <p:txBody>
          <a:bodyPr>
            <a:normAutofit/>
          </a:bodyPr>
          <a:lstStyle/>
          <a:p>
            <a:r>
              <a:rPr lang="en-GB" sz="1600" dirty="0"/>
              <a:t>Essens Business Presentation</a:t>
            </a:r>
          </a:p>
        </p:txBody>
      </p:sp>
      <p:grpSp>
        <p:nvGrpSpPr>
          <p:cNvPr id="53" name="Group 38">
            <a:extLst>
              <a:ext uri="{FF2B5EF4-FFF2-40B4-BE49-F238E27FC236}">
                <a16:creationId xmlns:a16="http://schemas.microsoft.com/office/drawing/2014/main" id="{230FFF44-4B6D-47A3-8EF6-EC72DA2A7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45672" y="323838"/>
            <a:ext cx="9299965" cy="3652791"/>
            <a:chOff x="1445672" y="323838"/>
            <a:chExt cx="9299965" cy="3652791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2C9BEEC-0281-408B-840C-9C73B781A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45672" y="323838"/>
              <a:ext cx="9299965" cy="365279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40">
              <a:extLst>
                <a:ext uri="{FF2B5EF4-FFF2-40B4-BE49-F238E27FC236}">
                  <a16:creationId xmlns:a16="http://schemas.microsoft.com/office/drawing/2014/main" id="{6A308C4D-7B09-4FA1-B1F7-77E5C3FDF5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8238" y="647445"/>
              <a:ext cx="8673013" cy="3002215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Rectangle 42">
            <a:extLst>
              <a:ext uri="{FF2B5EF4-FFF2-40B4-BE49-F238E27FC236}">
                <a16:creationId xmlns:a16="http://schemas.microsoft.com/office/drawing/2014/main" id="{EC547D0E-8A87-4725-8224-311D6A772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13410" y="806495"/>
            <a:ext cx="8347608" cy="2678774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13EB-45A7-401A-8183-B92CF2694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933" y="1095639"/>
            <a:ext cx="8020655" cy="2105422"/>
          </a:xfrm>
          <a:prstGeom prst="rect">
            <a:avLst/>
          </a:prstGeom>
        </p:spPr>
      </p:pic>
      <p:cxnSp>
        <p:nvCxnSpPr>
          <p:cNvPr id="56" name="Straight Connector 44">
            <a:extLst>
              <a:ext uri="{FF2B5EF4-FFF2-40B4-BE49-F238E27FC236}">
                <a16:creationId xmlns:a16="http://schemas.microsoft.com/office/drawing/2014/main" id="{3E5C3848-5A58-4B84-AFBB-E7D9B99EB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7" name="Picture 46">
            <a:extLst>
              <a:ext uri="{FF2B5EF4-FFF2-40B4-BE49-F238E27FC236}">
                <a16:creationId xmlns:a16="http://schemas.microsoft.com/office/drawing/2014/main" id="{3A580E99-2B1B-4372-A707-20312A940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8" name="Straight Connector 48">
            <a:extLst>
              <a:ext uri="{FF2B5EF4-FFF2-40B4-BE49-F238E27FC236}">
                <a16:creationId xmlns:a16="http://schemas.microsoft.com/office/drawing/2014/main" id="{63B4A4AA-0179-4AB7-8EED-031600A72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856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8A657A7-C4E5-425B-98FA-BB817FF7B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F62DDDC-BBD9-4787-BD66-5B4048F65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030" y="804520"/>
            <a:ext cx="3520367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Points equal prizes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7463259" y="583365"/>
            <a:chExt cx="6104330" cy="518192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Placeholder 7" descr="A close up of a device&#10;&#10;Description automatically generated">
            <a:extLst>
              <a:ext uri="{FF2B5EF4-FFF2-40B4-BE49-F238E27FC236}">
                <a16:creationId xmlns:a16="http://schemas.microsoft.com/office/drawing/2014/main" id="{30ADDC91-BD4B-4C4E-9667-E745DF063B5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8191" r="8190"/>
          <a:stretch/>
        </p:blipFill>
        <p:spPr>
          <a:xfrm>
            <a:off x="1271223" y="1116345"/>
            <a:ext cx="4825148" cy="386617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073901-A12B-4BB4-B25D-A8F03423E4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18029" y="2015732"/>
            <a:ext cx="3520368" cy="345061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As you accumulate points throughout the month you will move through the different levels of the marketing plan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17% is the first key position at which you can win the holiday and qualify for the car scheme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25% is the 2</a:t>
            </a:r>
            <a:r>
              <a:rPr lang="en-US" baseline="30000" dirty="0"/>
              <a:t>nd</a:t>
            </a:r>
            <a:r>
              <a:rPr lang="en-US" dirty="0"/>
              <a:t> key position at which you can win an additional 3 day break and qualify for a luxury car 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900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C17D08F-2133-44A9-B28C-CB29928FA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CC36881-E309-4C41-8B5B-203AADC15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44DED0-3A68-49C4-94AD-0CD02D043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889" y="482171"/>
            <a:ext cx="3117332" cy="1525875"/>
          </a:xfrm>
        </p:spPr>
        <p:txBody>
          <a:bodyPr vert="horz" lIns="91440" tIns="45720" rIns="91440" bIns="0" rtlCol="0" anchor="b">
            <a:normAutofit fontScale="90000"/>
          </a:bodyPr>
          <a:lstStyle/>
          <a:p>
            <a:r>
              <a:rPr lang="en-US" sz="3600" dirty="0"/>
              <a:t>Points equal shipping discounts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4F2C6A8-7D46-49EA-860B-0F0B02084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ED92372-F778-4E96-9E90-4E63BAF3C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B4EC089-8B60-43F4-9BF5-1F0B0E398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C0BAC91-1725-4E5A-92CE-F5A2EB066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Placeholder 7" descr="A close up of a bottle&#10;&#10;Description automatically generated">
            <a:extLst>
              <a:ext uri="{FF2B5EF4-FFF2-40B4-BE49-F238E27FC236}">
                <a16:creationId xmlns:a16="http://schemas.microsoft.com/office/drawing/2014/main" id="{D383C5C3-4129-46DF-96C2-635C5F58657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9807" r="-1" b="-1"/>
          <a:stretch/>
        </p:blipFill>
        <p:spPr>
          <a:xfrm>
            <a:off x="4618374" y="1116345"/>
            <a:ext cx="6282919" cy="386617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B61EBEC-D0CA-456C-98A6-EDA1AC9FB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18A71EB-D327-4458-85FB-26336B2BA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4D770F-8493-4B0C-9DAA-C48EEA61D6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2835" y="2382473"/>
            <a:ext cx="3442995" cy="3187155"/>
          </a:xfrm>
        </p:spPr>
        <p:txBody>
          <a:bodyPr>
            <a:normAutofit/>
          </a:bodyPr>
          <a:lstStyle/>
          <a:p>
            <a:r>
              <a:rPr lang="en-GB" dirty="0"/>
              <a:t>Orders are delivered by DPD for next day delivery.  The cost is £6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50 points = £3 P&amp;P - 50% discount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100 points = free shipping</a:t>
            </a:r>
          </a:p>
        </p:txBody>
      </p:sp>
    </p:spTree>
    <p:extLst>
      <p:ext uri="{BB962C8B-B14F-4D97-AF65-F5344CB8AC3E}">
        <p14:creationId xmlns:p14="http://schemas.microsoft.com/office/powerpoint/2010/main" val="3232667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5A07D-90E0-40D4-9CE2-4F229D9D4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 you want to be comfortable for the rest of your life?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0FF55-E622-4E12-94F3-8E06F1591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2116433"/>
          </a:xfrm>
        </p:spPr>
        <p:txBody>
          <a:bodyPr>
            <a:normAutofit/>
          </a:bodyPr>
          <a:lstStyle/>
          <a:p>
            <a:r>
              <a:rPr lang="en-GB" dirty="0"/>
              <a:t>Would you like to be able to buy the things you want without having to wonder where you will get the money from? </a:t>
            </a:r>
          </a:p>
          <a:p>
            <a:r>
              <a:rPr lang="en-GB" dirty="0"/>
              <a:t>Would you like to be able to spend more time with the people you love doing the things you love?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065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2A2D4-1568-4531-A7DC-B84EDF62C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119165"/>
          </a:xfrm>
        </p:spPr>
        <p:txBody>
          <a:bodyPr/>
          <a:lstStyle/>
          <a:p>
            <a:r>
              <a:rPr lang="en-GB" dirty="0"/>
              <a:t>Build a team for greater benefits</a:t>
            </a:r>
          </a:p>
        </p:txBody>
      </p:sp>
      <p:pic>
        <p:nvPicPr>
          <p:cNvPr id="10" name="Picture Placeholder 9" descr="A close up of a device&#10;&#10;Description automatically generated">
            <a:extLst>
              <a:ext uri="{FF2B5EF4-FFF2-40B4-BE49-F238E27FC236}">
                <a16:creationId xmlns:a16="http://schemas.microsoft.com/office/drawing/2014/main" id="{259E16FC-9BFB-4BEA-93A0-A3F5394B76F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4527" t="2655" r="6433" b="-2655"/>
          <a:stretch/>
        </p:blipFill>
        <p:spPr>
          <a:xfrm>
            <a:off x="8098971" y="1122542"/>
            <a:ext cx="2873829" cy="386632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A0BC9-DDBA-4D99-899C-2E9273B66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0329" y="2388637"/>
            <a:ext cx="5524404" cy="2761097"/>
          </a:xfrm>
        </p:spPr>
        <p:txBody>
          <a:bodyPr/>
          <a:lstStyle/>
          <a:p>
            <a:r>
              <a:rPr lang="en-GB" dirty="0"/>
              <a:t>Your group points determine your overall level of commission at the end of each 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Earn full rate commission on your own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Earn the difference between your overall level of commission and the level of commission each of your downlines has earned according to their own personal points during the month</a:t>
            </a:r>
          </a:p>
        </p:txBody>
      </p:sp>
    </p:spTree>
    <p:extLst>
      <p:ext uri="{BB962C8B-B14F-4D97-AF65-F5344CB8AC3E}">
        <p14:creationId xmlns:p14="http://schemas.microsoft.com/office/powerpoint/2010/main" val="2405771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8A657A7-C4E5-425B-98FA-BB817FF7B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1201CEA-6C06-4DAF-8E04-D797184C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030" y="550508"/>
            <a:ext cx="3520367" cy="130324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dirty="0"/>
              <a:t>Continue to build for bigger benefits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7463259" y="583365"/>
            <a:chExt cx="6104330" cy="518192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2697860-5213-4038-8B43-DDE5E199AA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2574" r="2577" b="3"/>
          <a:stretch/>
        </p:blipFill>
        <p:spPr>
          <a:xfrm>
            <a:off x="1271223" y="1116345"/>
            <a:ext cx="4825148" cy="386617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5BB35A-44B9-4660-B120-C162924F0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18029" y="2015732"/>
            <a:ext cx="3520368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Encourage your downlines to build teams of their own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Earn not just on the people you recruited yourself but also on the team(s) your recruits have built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Never stop recruiting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The more people you recruit the more group points you accumulate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807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85B55-1882-4911-B5B3-631B97A77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Do you like added bonuses?</a:t>
            </a:r>
          </a:p>
        </p:txBody>
      </p:sp>
    </p:spTree>
    <p:extLst>
      <p:ext uri="{BB962C8B-B14F-4D97-AF65-F5344CB8AC3E}">
        <p14:creationId xmlns:p14="http://schemas.microsoft.com/office/powerpoint/2010/main" val="393221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53902-143F-4001-B4B3-34236EBF0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17% - 1</a:t>
            </a:r>
            <a:r>
              <a:rPr lang="en-GB" baseline="30000" dirty="0"/>
              <a:t>st</a:t>
            </a:r>
            <a:r>
              <a:rPr lang="en-GB" dirty="0"/>
              <a:t> Key position benefits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0304E9-1188-4DD0-A132-4FA3580AD2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At the 1</a:t>
            </a:r>
            <a:r>
              <a:rPr lang="en-GB" baseline="30000" dirty="0"/>
              <a:t>st</a:t>
            </a:r>
            <a:r>
              <a:rPr lang="en-GB" dirty="0"/>
              <a:t> key position with £300 in commission you can win a 5* all inclusive holiday, if you can achieve that position 3 times between October &amp; February  </a:t>
            </a:r>
          </a:p>
        </p:txBody>
      </p:sp>
      <p:pic>
        <p:nvPicPr>
          <p:cNvPr id="8" name="Content Placeholder 7" descr="A picture containing photo, show, showing, different&#10;&#10;Description automatically generated">
            <a:extLst>
              <a:ext uri="{FF2B5EF4-FFF2-40B4-BE49-F238E27FC236}">
                <a16:creationId xmlns:a16="http://schemas.microsoft.com/office/drawing/2014/main" id="{DE371F8B-2EFE-4A71-8926-9DD7F33E62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47800" y="2900245"/>
            <a:ext cx="4645025" cy="2492611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215C36-3794-4F51-8438-B2FE21FC9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…and if you can hold that position for 2 months in a row with a minimum of £300 in commission you can apply for a Peugeot 208</a:t>
            </a:r>
          </a:p>
        </p:txBody>
      </p:sp>
      <p:pic>
        <p:nvPicPr>
          <p:cNvPr id="12" name="Content Placeholder 11" descr="A picture containing photo, shelf&#10;&#10;Description automatically generated">
            <a:extLst>
              <a:ext uri="{FF2B5EF4-FFF2-40B4-BE49-F238E27FC236}">
                <a16:creationId xmlns:a16="http://schemas.microsoft.com/office/drawing/2014/main" id="{E782BA42-24FD-4B4C-BDCA-2F1F1AD74E8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96109" y="2900245"/>
            <a:ext cx="4560829" cy="2526553"/>
          </a:xfrm>
        </p:spPr>
      </p:pic>
    </p:spTree>
    <p:extLst>
      <p:ext uri="{BB962C8B-B14F-4D97-AF65-F5344CB8AC3E}">
        <p14:creationId xmlns:p14="http://schemas.microsoft.com/office/powerpoint/2010/main" val="1883436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76834-C39F-439D-B99B-912DD517C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25% - 2</a:t>
            </a:r>
            <a:r>
              <a:rPr lang="en-GB" baseline="30000" dirty="0"/>
              <a:t>nd</a:t>
            </a:r>
            <a:r>
              <a:rPr lang="en-GB" dirty="0"/>
              <a:t> Key Position Benefits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02404D-36B3-4357-A626-81BE41DC9E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At the 2</a:t>
            </a:r>
            <a:r>
              <a:rPr lang="en-GB" baseline="30000" dirty="0"/>
              <a:t>nd</a:t>
            </a:r>
            <a:r>
              <a:rPr lang="en-GB" dirty="0"/>
              <a:t> key position with a minimum of £700 commission you can also win an exclusive 3 day event if you hold that position in June, July &amp; august</a:t>
            </a:r>
          </a:p>
        </p:txBody>
      </p:sp>
      <p:pic>
        <p:nvPicPr>
          <p:cNvPr id="8" name="Content Placeholder 7" descr="A bunch of different people&#10;&#10;Description automatically generated">
            <a:extLst>
              <a:ext uri="{FF2B5EF4-FFF2-40B4-BE49-F238E27FC236}">
                <a16:creationId xmlns:a16="http://schemas.microsoft.com/office/drawing/2014/main" id="{2EDA7868-DC4B-4243-8FC0-4837CA9387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47800" y="3063698"/>
            <a:ext cx="4645025" cy="216570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530D2B-390D-447F-97D1-5EB6ADE169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…and if  you hold that position for 2 months in a row with a minimum of £1,000 in commission you can apply to drive away a BMW 320d</a:t>
            </a:r>
          </a:p>
        </p:txBody>
      </p:sp>
      <p:pic>
        <p:nvPicPr>
          <p:cNvPr id="10" name="Content Placeholder 9" descr="A picture containing photo, different, showing, show&#10;&#10;Description automatically generated">
            <a:extLst>
              <a:ext uri="{FF2B5EF4-FFF2-40B4-BE49-F238E27FC236}">
                <a16:creationId xmlns:a16="http://schemas.microsoft.com/office/drawing/2014/main" id="{AF7EC3BA-130F-48D6-9E32-F42CBE98AE3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11913" y="2988334"/>
            <a:ext cx="4645025" cy="2303732"/>
          </a:xfrm>
        </p:spPr>
      </p:pic>
    </p:spTree>
    <p:extLst>
      <p:ext uri="{BB962C8B-B14F-4D97-AF65-F5344CB8AC3E}">
        <p14:creationId xmlns:p14="http://schemas.microsoft.com/office/powerpoint/2010/main" val="2582413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8A657A7-C4E5-425B-98FA-BB817FF7B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A928A68-1BD8-4AF3-B27B-B7034F324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030" y="587830"/>
            <a:ext cx="3520367" cy="12659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It All Starts here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7463259" y="583365"/>
            <a:chExt cx="6104330" cy="518192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Placeholder 7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FC062B37-2E4B-40CB-9324-0FAB6C1DA05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9937" r="1" b="9938"/>
          <a:stretch/>
        </p:blipFill>
        <p:spPr>
          <a:xfrm>
            <a:off x="1271223" y="1116345"/>
            <a:ext cx="4825148" cy="386617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5A598D-1691-4B9E-AD6F-8A2DCA866C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18029" y="2015732"/>
            <a:ext cx="3520368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A starter kit costs £26 plus P&amp;P of £6 so with an initial investment of £32 you can start benefitting from this fantastic opportunity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A small investment, which will pay for itself if you were to sell only 6 bottles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155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8311A-FBF1-4C0C-863D-01493DFFF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 you ready to take the next step that could change your life?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58CB7-20C2-4567-9A55-033CB13E1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545981"/>
          </a:xfrm>
        </p:spPr>
        <p:txBody>
          <a:bodyPr>
            <a:noAutofit/>
          </a:bodyPr>
          <a:lstStyle/>
          <a:p>
            <a:r>
              <a:rPr lang="en-GB" sz="2400" dirty="0"/>
              <a:t>Register now at:</a:t>
            </a:r>
            <a:br>
              <a:rPr lang="en-GB" sz="2400" dirty="0"/>
            </a:br>
            <a:r>
              <a:rPr lang="en-GB" sz="2400" dirty="0">
                <a:hlinkClick r:id="rId2"/>
              </a:rPr>
              <a:t>www.essens.co.uk/registration.php</a:t>
            </a:r>
            <a:endParaRPr lang="en-GB" sz="2400" dirty="0"/>
          </a:p>
          <a:p>
            <a:r>
              <a:rPr lang="en-GB" sz="2400" dirty="0"/>
              <a:t>You will need my sponsor ID which is</a:t>
            </a:r>
            <a:r>
              <a:rPr lang="en-GB" sz="2400"/>
              <a:t>: </a:t>
            </a:r>
            <a:r>
              <a:rPr lang="en-US" sz="2400" b="1"/>
              <a:t>1010032947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894151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8A657A7-C4E5-425B-98FA-BB817FF7B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B0E16CB-E291-492E-BF24-D8EE79CCB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030" y="804520"/>
            <a:ext cx="3520367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New to the UK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7463259" y="583365"/>
            <a:chExt cx="6104330" cy="518192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Placeholder 5" descr="A car parked in a parking lot&#10;&#10;Description automatically generated">
            <a:extLst>
              <a:ext uri="{FF2B5EF4-FFF2-40B4-BE49-F238E27FC236}">
                <a16:creationId xmlns:a16="http://schemas.microsoft.com/office/drawing/2014/main" id="{24688BD2-29F3-468E-B09E-5055D18103B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6280" r="6980" b="-1"/>
          <a:stretch/>
        </p:blipFill>
        <p:spPr>
          <a:xfrm>
            <a:off x="1271223" y="1116345"/>
            <a:ext cx="4825148" cy="386617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33A82-0CF8-4BEB-9C6C-0849034D6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18029" y="2015732"/>
            <a:ext cx="3520368" cy="345061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Essens was founded in 2011 in Brno in the Czech Republic by Michal Kovar.  and has experienced substantial growth throughout Europe.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Essens first appeared in the UK in 2017, but only opened it’s first UK office on 6</a:t>
            </a:r>
            <a:r>
              <a:rPr lang="en-US" baseline="30000" dirty="0"/>
              <a:t>th</a:t>
            </a:r>
            <a:r>
              <a:rPr lang="en-US" dirty="0"/>
              <a:t> March 2019, based in </a:t>
            </a:r>
            <a:r>
              <a:rPr lang="en-US" dirty="0" err="1"/>
              <a:t>Risley</a:t>
            </a:r>
            <a:r>
              <a:rPr lang="en-US" dirty="0"/>
              <a:t> near Warrington.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386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9C311-6012-478D-B03A-BF41AF21E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Do You Want Financial Freedom?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5A081-43C1-4373-A2AD-0D56F3189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Wouldn’t it be great if you never had to worry about money again? </a:t>
            </a:r>
          </a:p>
        </p:txBody>
      </p:sp>
    </p:spTree>
    <p:extLst>
      <p:ext uri="{BB962C8B-B14F-4D97-AF65-F5344CB8AC3E}">
        <p14:creationId xmlns:p14="http://schemas.microsoft.com/office/powerpoint/2010/main" val="2070716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140CD-2E68-4875-A870-DBF740C56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Great Opportunity</a:t>
            </a:r>
          </a:p>
        </p:txBody>
      </p:sp>
      <p:pic>
        <p:nvPicPr>
          <p:cNvPr id="6" name="Picture Placeholder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B854E446-247C-4CD5-9380-7F64842B7D3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47" r="847"/>
          <a:stretch>
            <a:fillRect/>
          </a:stretch>
        </p:blipFill>
        <p:spPr>
          <a:xfrm>
            <a:off x="8124825" y="1122363"/>
            <a:ext cx="2790825" cy="386715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C770F2-A81F-4AF1-8D0A-57C609591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Essens represents a fantastic opportunity to improve your financial situation and your quality of life.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As a member you decide when, where, with whom and, most importantly, How you wish to work.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Opportunities like this don’t come around very often and now is the time to get on board.</a:t>
            </a:r>
          </a:p>
        </p:txBody>
      </p:sp>
    </p:spTree>
    <p:extLst>
      <p:ext uri="{BB962C8B-B14F-4D97-AF65-F5344CB8AC3E}">
        <p14:creationId xmlns:p14="http://schemas.microsoft.com/office/powerpoint/2010/main" val="406958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48C600E-D36C-45B1-9245-17BBB22B6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Right Place, Right Time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5DFF6F-273F-4902-BD47-E0E0693CB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1581" y="2015732"/>
            <a:ext cx="3526523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Essens growth period is still ahead of them.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You would be joining at the best time to take part in that growth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Act now!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Placeholder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23D1770-6563-431E-908F-6B60C003985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14261" r="1" b="1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251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810100C-B2E3-4BD2-B42B-F78F0239C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BDA076A-A426-4BA4-91D7-2194025E1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53317" y="1847088"/>
            <a:ext cx="498508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4D597B6-F566-4EA3-86CA-637D6107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318" y="804520"/>
            <a:ext cx="5704674" cy="79100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dirty="0"/>
              <a:t>Different Membership levels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FE94E2-EB97-4BF3-ADFD-1D6ECE62B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9263DE-9849-4BA8-8990-4AFC76B95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8" y="482171"/>
            <a:ext cx="4641751" cy="5149101"/>
            <a:chOff x="7463259" y="583365"/>
            <a:chExt cx="4641750" cy="518192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0925473-E783-403A-8BDE-D1EBDAEDA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64175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BD99F7-1E3E-4B98-A113-A2DAA96D11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4001651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Placeholder 5" descr="A group of people sitting at a desk&#10;&#10;Description automatically generated">
            <a:extLst>
              <a:ext uri="{FF2B5EF4-FFF2-40B4-BE49-F238E27FC236}">
                <a16:creationId xmlns:a16="http://schemas.microsoft.com/office/drawing/2014/main" id="{C22DA235-D6FC-4F08-BA70-35AE72B6615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1794" r="-3" b="3952"/>
          <a:stretch/>
        </p:blipFill>
        <p:spPr>
          <a:xfrm>
            <a:off x="1272042" y="1234899"/>
            <a:ext cx="3362141" cy="386617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0D4A03-1C31-4920-84C8-BDBF8E77D2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53316" y="2015732"/>
            <a:ext cx="5166641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Buy as a customer and enjoy discounted member prices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Sell our products to family &amp; friends or </a:t>
            </a:r>
            <a:r>
              <a:rPr lang="en-US" dirty="0" err="1"/>
              <a:t>neighbours</a:t>
            </a:r>
            <a:r>
              <a:rPr lang="en-US" dirty="0"/>
              <a:t>. Sell door to door, on stalls, at parties or online and receive retail profit starting at 28.5%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Build a team and enjoy commission up to 28% on top of retail profit both on your own sales, and on the group sales of your entire team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63556DA-E50F-49FC-B9C5-16746A937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D4E8CC-A5F3-49D3-A830-647340CFF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354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5DD9A-F6BC-4A88-9113-215B9D612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206" y="466531"/>
            <a:ext cx="5532328" cy="656011"/>
          </a:xfrm>
        </p:spPr>
        <p:txBody>
          <a:bodyPr/>
          <a:lstStyle/>
          <a:p>
            <a:r>
              <a:rPr lang="en-GB" dirty="0"/>
              <a:t>Retail Profit</a:t>
            </a:r>
          </a:p>
        </p:txBody>
      </p:sp>
      <p:pic>
        <p:nvPicPr>
          <p:cNvPr id="20" name="Picture Placeholder 19" descr="A picture containing toiletry, perfume&#10;&#10;Description automatically generated">
            <a:extLst>
              <a:ext uri="{FF2B5EF4-FFF2-40B4-BE49-F238E27FC236}">
                <a16:creationId xmlns:a16="http://schemas.microsoft.com/office/drawing/2014/main" id="{B371B73E-1B00-44DE-88B5-35A53D733DA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864" r="2864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1974B1-B8F0-40C0-B491-BCD61221B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1205" y="2295331"/>
            <a:ext cx="5523527" cy="334035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Each perfume or men’s fragrance retails at £20. </a:t>
            </a:r>
          </a:p>
          <a:p>
            <a:r>
              <a:rPr lang="en-GB" dirty="0"/>
              <a:t>The member price is £14.30, giving profit of £5.70.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Sell 9 bottles pay only for 8 bottles – 1 free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Sell 16 bottles pay only for 14 bottles – 2 free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Sell 21 bottles pay only for 18 bottles – 3 free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Sell your free bottles and make £20 profit per bottle</a:t>
            </a:r>
          </a:p>
          <a:p>
            <a:r>
              <a:rPr lang="en-GB" dirty="0"/>
              <a:t>e.g. sell 21 bottles, 18 X £5.70 + 3 x £20, make £162.50 profit or 38.5%. </a:t>
            </a:r>
          </a:p>
        </p:txBody>
      </p:sp>
    </p:spTree>
    <p:extLst>
      <p:ext uri="{BB962C8B-B14F-4D97-AF65-F5344CB8AC3E}">
        <p14:creationId xmlns:p14="http://schemas.microsoft.com/office/powerpoint/2010/main" val="3932316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8A657A7-C4E5-425B-98FA-BB817FF7B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A928A68-1BD8-4AF3-B27B-B7034F324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030" y="587830"/>
            <a:ext cx="3520367" cy="126592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dirty="0"/>
              <a:t>Starter Kits are the Key to Your     success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7463259" y="583365"/>
            <a:chExt cx="6104330" cy="518192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Placeholder 7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FC062B37-2E4B-40CB-9324-0FAB6C1DA05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9937" r="1" b="9938"/>
          <a:stretch/>
        </p:blipFill>
        <p:spPr>
          <a:xfrm>
            <a:off x="1271223" y="1116345"/>
            <a:ext cx="4825148" cy="386617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5A598D-1691-4B9E-AD6F-8A2DCA866C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18029" y="2015732"/>
            <a:ext cx="3520368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Leave your kit with customers or prospective team members.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Wear the perfumes yourself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Carry your kit with you to demo to customers whenever they engage in conversation with you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Aim for one perfume sale each day = 30 perfumes per month 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863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C17D08F-2133-44A9-B28C-CB29928FA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CC36881-E309-4C41-8B5B-203AADC15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44DED0-3A68-49C4-94AD-0CD02D043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889" y="482171"/>
            <a:ext cx="3117332" cy="1525875"/>
          </a:xfrm>
        </p:spPr>
        <p:txBody>
          <a:bodyPr vert="horz" lIns="91440" tIns="45720" rIns="91440" bIns="0" rtlCol="0" anchor="b">
            <a:normAutofit fontScale="90000"/>
          </a:bodyPr>
          <a:lstStyle/>
          <a:p>
            <a:r>
              <a:rPr lang="en-US" sz="3600" dirty="0"/>
              <a:t>Points equal commission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4F2C6A8-7D46-49EA-860B-0F0B02084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ED92372-F778-4E96-9E90-4E63BAF3C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B4EC089-8B60-43F4-9BF5-1F0B0E398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C0BAC91-1725-4E5A-92CE-F5A2EB066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Placeholder 7" descr="A close up of a bottle&#10;&#10;Description automatically generated">
            <a:extLst>
              <a:ext uri="{FF2B5EF4-FFF2-40B4-BE49-F238E27FC236}">
                <a16:creationId xmlns:a16="http://schemas.microsoft.com/office/drawing/2014/main" id="{D383C5C3-4129-46DF-96C2-635C5F58657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9807" r="-1" b="-1"/>
          <a:stretch/>
        </p:blipFill>
        <p:spPr>
          <a:xfrm>
            <a:off x="4618374" y="1116345"/>
            <a:ext cx="6282919" cy="386617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B61EBEC-D0CA-456C-98A6-EDA1AC9FB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18A71EB-D327-4458-85FB-26336B2BA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4D770F-8493-4B0C-9DAA-C48EEA61D6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2835" y="3539973"/>
            <a:ext cx="3442995" cy="2029655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Each product has a points value which broadly equals the value in £’s at member price less  VAT</a:t>
            </a:r>
            <a:br>
              <a:rPr lang="en-GB" dirty="0"/>
            </a:br>
            <a:br>
              <a:rPr lang="en-GB" dirty="0"/>
            </a:br>
            <a:r>
              <a:rPr lang="en-GB" dirty="0"/>
              <a:t>We call these volume points and they accumulate throughout each calendar month and determine your additional commission.</a:t>
            </a:r>
          </a:p>
        </p:txBody>
      </p:sp>
    </p:spTree>
    <p:extLst>
      <p:ext uri="{BB962C8B-B14F-4D97-AF65-F5344CB8AC3E}">
        <p14:creationId xmlns:p14="http://schemas.microsoft.com/office/powerpoint/2010/main" val="262710653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818</Words>
  <Application>Microsoft Office PowerPoint</Application>
  <PresentationFormat>Widescreen</PresentationFormat>
  <Paragraphs>65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Gallery</vt:lpstr>
      <vt:lpstr>Welcome to essens</vt:lpstr>
      <vt:lpstr>New to the UK</vt:lpstr>
      <vt:lpstr>Do You Want Financial Freedom? </vt:lpstr>
      <vt:lpstr>A Great Opportunity</vt:lpstr>
      <vt:lpstr>Right Place, Right Time</vt:lpstr>
      <vt:lpstr>Different Membership levels </vt:lpstr>
      <vt:lpstr>Retail Profit</vt:lpstr>
      <vt:lpstr>Starter Kits are the Key to Your     success</vt:lpstr>
      <vt:lpstr>Points equal commission</vt:lpstr>
      <vt:lpstr>Points equal prizes</vt:lpstr>
      <vt:lpstr>Points equal shipping discounts</vt:lpstr>
      <vt:lpstr>Do you want to be comfortable for the rest of your life?</vt:lpstr>
      <vt:lpstr>Build a team for greater benefits</vt:lpstr>
      <vt:lpstr>Continue to build for bigger benefits</vt:lpstr>
      <vt:lpstr>Do you like added bonuses?</vt:lpstr>
      <vt:lpstr>17% - 1st Key position benefits</vt:lpstr>
      <vt:lpstr>25% - 2nd Key Position Benefits</vt:lpstr>
      <vt:lpstr>It All Starts here</vt:lpstr>
      <vt:lpstr>Are you ready to take the next step that could change your life?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essens</dc:title>
  <dc:creator>Louise Hadfield</dc:creator>
  <cp:lastModifiedBy>Louise Hadfield</cp:lastModifiedBy>
  <cp:revision>11</cp:revision>
  <dcterms:created xsi:type="dcterms:W3CDTF">2019-08-13T21:45:26Z</dcterms:created>
  <dcterms:modified xsi:type="dcterms:W3CDTF">2019-08-19T16:07:29Z</dcterms:modified>
</cp:coreProperties>
</file>